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8" r:id="rId3"/>
    <p:sldId id="328" r:id="rId4"/>
    <p:sldId id="351" r:id="rId5"/>
    <p:sldId id="355" r:id="rId6"/>
    <p:sldId id="356" r:id="rId7"/>
    <p:sldId id="367" r:id="rId8"/>
    <p:sldId id="352" r:id="rId9"/>
    <p:sldId id="353" r:id="rId10"/>
    <p:sldId id="368" r:id="rId11"/>
    <p:sldId id="354" r:id="rId12"/>
    <p:sldId id="357" r:id="rId13"/>
    <p:sldId id="358" r:id="rId14"/>
    <p:sldId id="359" r:id="rId15"/>
    <p:sldId id="361" r:id="rId16"/>
    <p:sldId id="360" r:id="rId17"/>
    <p:sldId id="362" r:id="rId18"/>
    <p:sldId id="369" r:id="rId19"/>
    <p:sldId id="363" r:id="rId20"/>
    <p:sldId id="364" r:id="rId21"/>
    <p:sldId id="365" r:id="rId22"/>
    <p:sldId id="366" r:id="rId23"/>
    <p:sldId id="350" r:id="rId24"/>
    <p:sldId id="349" r:id="rId25"/>
    <p:sldId id="267" r:id="rId2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3C74"/>
    <a:srgbClr val="2C6EAA"/>
    <a:srgbClr val="245A8C"/>
    <a:srgbClr val="2E70AC"/>
    <a:srgbClr val="5B9BD5"/>
    <a:srgbClr val="578FFF"/>
    <a:srgbClr val="13336E"/>
    <a:srgbClr val="F3F3F3"/>
    <a:srgbClr val="7171FF"/>
    <a:srgbClr val="377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15" autoAdjust="0"/>
    <p:restoredTop sz="94434" autoAdjust="0"/>
  </p:normalViewPr>
  <p:slideViewPr>
    <p:cSldViewPr snapToGrid="0">
      <p:cViewPr varScale="1">
        <p:scale>
          <a:sx n="86" d="100"/>
          <a:sy n="86" d="100"/>
        </p:scale>
        <p:origin x="19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3134" y="3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0F53F-A831-4547-AB53-78B84B15981E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47485-AA45-4E10-8141-3FF4519862A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80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EEDB2-9A35-4F72-AF26-8D2CB8E1523A}" type="datetimeFigureOut">
              <a:rPr lang="it-IT" smtClean="0"/>
              <a:pPr/>
              <a:t>24/10/2017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BDB5E-4CEA-4972-9F9B-FD8D90837A32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54235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BDB5E-4CEA-4972-9F9B-FD8D90837A32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58669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BDB5E-4CEA-4972-9F9B-FD8D90837A32}" type="slidenum">
              <a:rPr lang="it-IT" smtClean="0"/>
              <a:pPr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55264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BDB5E-4CEA-4972-9F9B-FD8D90837A32}" type="slidenum">
              <a:rPr lang="it-IT" smtClean="0"/>
              <a:pPr/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52739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BDB5E-4CEA-4972-9F9B-FD8D90837A32}" type="slidenum">
              <a:rPr lang="it-IT" smtClean="0"/>
              <a:pPr/>
              <a:t>16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66406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BDB5E-4CEA-4972-9F9B-FD8D90837A32}" type="slidenum">
              <a:rPr lang="it-IT" smtClean="0"/>
              <a:pPr/>
              <a:t>17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87612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BDB5E-4CEA-4972-9F9B-FD8D90837A32}" type="slidenum">
              <a:rPr lang="it-IT" smtClean="0"/>
              <a:pPr/>
              <a:t>19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29066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BDB5E-4CEA-4972-9F9B-FD8D90837A32}" type="slidenum">
              <a:rPr lang="it-IT" smtClean="0"/>
              <a:pPr/>
              <a:t>20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34216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BDB5E-4CEA-4972-9F9B-FD8D90837A32}" type="slidenum">
              <a:rPr lang="it-IT" smtClean="0"/>
              <a:pPr/>
              <a:t>21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8065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BDB5E-4CEA-4972-9F9B-FD8D90837A32}" type="slidenum">
              <a:rPr lang="it-IT" smtClean="0"/>
              <a:pPr/>
              <a:t>22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9756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BDB5E-4CEA-4972-9F9B-FD8D90837A32}" type="slidenum">
              <a:rPr lang="it-IT" smtClean="0"/>
              <a:pPr/>
              <a:t>24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82971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BDB5E-4CEA-4972-9F9B-FD8D90837A32}" type="slidenum">
              <a:rPr lang="it-IT" smtClean="0"/>
              <a:pPr/>
              <a:t>25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7322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BDB5E-4CEA-4972-9F9B-FD8D90837A32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1268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BDB5E-4CEA-4972-9F9B-FD8D90837A32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2635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BDB5E-4CEA-4972-9F9B-FD8D90837A32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4268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BDB5E-4CEA-4972-9F9B-FD8D90837A32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1811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BDB5E-4CEA-4972-9F9B-FD8D90837A32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2879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BDB5E-4CEA-4972-9F9B-FD8D90837A32}" type="slidenum">
              <a:rPr lang="it-IT" smtClean="0"/>
              <a:pPr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8962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BDB5E-4CEA-4972-9F9B-FD8D90837A32}" type="slidenum">
              <a:rPr lang="it-IT" smtClean="0"/>
              <a:pPr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9562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BDB5E-4CEA-4972-9F9B-FD8D90837A32}" type="slidenum">
              <a:rPr lang="it-IT" smtClean="0"/>
              <a:pPr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1164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US"/>
              <a:t>What’s new in EPV for zLINUX V14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7145330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What’s new in EPV for zLINUX V14</a:t>
            </a:r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16" y="6199440"/>
            <a:ext cx="638284" cy="65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527330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What’s new in EPV for zLINUX V14</a:t>
            </a:r>
          </a:p>
        </p:txBody>
      </p:sp>
    </p:spTree>
    <p:extLst>
      <p:ext uri="{BB962C8B-B14F-4D97-AF65-F5344CB8AC3E}">
        <p14:creationId xmlns:p14="http://schemas.microsoft.com/office/powerpoint/2010/main" val="2428681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ln>
                  <a:noFill/>
                </a:ln>
                <a:solidFill>
                  <a:srgbClr val="00206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16" y="6199440"/>
            <a:ext cx="638284" cy="658560"/>
          </a:xfrm>
          <a:prstGeom prst="rect">
            <a:avLst/>
          </a:prstGeom>
        </p:spPr>
      </p:pic>
      <p:sp>
        <p:nvSpPr>
          <p:cNvPr id="8" name="Segnaposto tito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0">
                <a:ln>
                  <a:solidFill>
                    <a:srgbClr val="002060"/>
                  </a:solidFill>
                </a:ln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781669749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b="0">
                <a:ln>
                  <a:noFill/>
                </a:ln>
              </a:defRPr>
            </a:lvl1pPr>
            <a:lvl2pPr>
              <a:defRPr b="0">
                <a:ln>
                  <a:noFill/>
                </a:ln>
              </a:defRPr>
            </a:lvl2pPr>
            <a:lvl3pPr>
              <a:defRPr b="0">
                <a:ln>
                  <a:noFill/>
                </a:ln>
              </a:defRPr>
            </a:lvl3pPr>
            <a:lvl4pPr>
              <a:defRPr b="0">
                <a:ln>
                  <a:noFill/>
                </a:ln>
              </a:defRPr>
            </a:lvl4pPr>
            <a:lvl5pPr>
              <a:defRPr b="0">
                <a:ln>
                  <a:noFill/>
                </a:ln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n>
                  <a:noFill/>
                </a:ln>
              </a:defRPr>
            </a:lvl1pPr>
            <a:lvl2pPr>
              <a:defRPr>
                <a:ln>
                  <a:noFill/>
                </a:ln>
              </a:defRPr>
            </a:lvl2pPr>
            <a:lvl3pPr>
              <a:defRPr>
                <a:ln>
                  <a:noFill/>
                </a:ln>
              </a:defRPr>
            </a:lvl3pPr>
            <a:lvl4pPr>
              <a:defRPr>
                <a:ln>
                  <a:noFill/>
                </a:ln>
              </a:defRPr>
            </a:lvl4pPr>
            <a:lvl5pPr>
              <a:defRPr>
                <a:ln>
                  <a:noFill/>
                </a:ln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16" y="6199440"/>
            <a:ext cx="638284" cy="658560"/>
          </a:xfrm>
          <a:prstGeom prst="rect">
            <a:avLst/>
          </a:prstGeom>
        </p:spPr>
      </p:pic>
      <p:sp>
        <p:nvSpPr>
          <p:cNvPr id="11" name="Segnaposto tito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831536830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16" y="6199440"/>
            <a:ext cx="638284" cy="658560"/>
          </a:xfrm>
          <a:prstGeom prst="rect">
            <a:avLst/>
          </a:prstGeom>
        </p:spPr>
      </p:pic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763362727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 userDrawn="1"/>
        </p:nvSpPr>
        <p:spPr>
          <a:xfrm>
            <a:off x="0" y="6176961"/>
            <a:ext cx="12191999" cy="68103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9000">
                <a:schemeClr val="accent1">
                  <a:lumMod val="95000"/>
                  <a:lumOff val="5000"/>
                </a:schemeClr>
              </a:gs>
              <a:gs pos="100000">
                <a:srgbClr val="245A8C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59971" y="1825625"/>
            <a:ext cx="10515600" cy="435133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965646" y="6356350"/>
            <a:ext cx="6260708" cy="365125"/>
          </a:xfrm>
        </p:spPr>
        <p:txBody>
          <a:bodyPr/>
          <a:lstStyle>
            <a:lvl1pPr>
              <a:defRPr sz="2400" b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it-IT"/>
              <a:t>What’s new in EPV for zLINUX V14</a:t>
            </a:r>
            <a:endParaRPr lang="en-US" dirty="0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856" y="190526"/>
            <a:ext cx="794657" cy="819900"/>
          </a:xfrm>
          <a:prstGeom prst="rect">
            <a:avLst/>
          </a:prstGeom>
        </p:spPr>
      </p:pic>
      <p:sp>
        <p:nvSpPr>
          <p:cNvPr id="9" name="Rettangolo 8"/>
          <p:cNvSpPr/>
          <p:nvPr userDrawn="1"/>
        </p:nvSpPr>
        <p:spPr>
          <a:xfrm>
            <a:off x="11030856" y="0"/>
            <a:ext cx="1161143" cy="61769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24000">
                <a:schemeClr val="accent1">
                  <a:lumMod val="95000"/>
                  <a:lumOff val="5000"/>
                </a:schemeClr>
              </a:gs>
              <a:gs pos="93000">
                <a:srgbClr val="2E70AC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sellaDiTesto 9"/>
          <p:cNvSpPr txBox="1"/>
          <p:nvPr userDrawn="1"/>
        </p:nvSpPr>
        <p:spPr>
          <a:xfrm>
            <a:off x="11428184" y="87659"/>
            <a:ext cx="50904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r>
              <a:rPr lang="it-IT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  <a:p>
            <a:r>
              <a:rPr lang="it-IT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</a:p>
          <a:p>
            <a:endParaRPr lang="it-IT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  <a:p>
            <a:r>
              <a:rPr lang="it-IT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r>
              <a:rPr lang="it-IT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  <a:p>
            <a:r>
              <a:rPr lang="it-IT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</a:p>
          <a:p>
            <a:r>
              <a:rPr lang="it-IT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r>
              <a:rPr lang="it-IT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</a:p>
          <a:p>
            <a:r>
              <a:rPr lang="it-IT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</a:p>
          <a:p>
            <a:r>
              <a:rPr lang="it-IT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</a:p>
          <a:p>
            <a:r>
              <a:rPr lang="it-IT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</a:p>
          <a:p>
            <a:r>
              <a:rPr lang="it-IT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</a:p>
          <a:p>
            <a:r>
              <a:rPr lang="it-IT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r>
              <a:rPr lang="it-IT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endParaRPr lang="en-US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Segnaposto numero diapositiva 5"/>
          <p:cNvSpPr txBox="1">
            <a:spLocks/>
          </p:cNvSpPr>
          <p:nvPr userDrawn="1"/>
        </p:nvSpPr>
        <p:spPr>
          <a:xfrm>
            <a:off x="11716655" y="6402000"/>
            <a:ext cx="653144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6584D8-7608-4E78-820E-DA23DCBED212}" type="slidenum">
              <a:rPr lang="it-IT" smtClean="0">
                <a:solidFill>
                  <a:schemeClr val="bg1"/>
                </a:solidFill>
              </a:rPr>
              <a:pPr/>
              <a:t>‹N›</a:t>
            </a:fld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4" name="Segnaposto piè di pagina 4"/>
          <p:cNvSpPr txBox="1">
            <a:spLocks/>
          </p:cNvSpPr>
          <p:nvPr userDrawn="1"/>
        </p:nvSpPr>
        <p:spPr>
          <a:xfrm>
            <a:off x="-177800" y="6374675"/>
            <a:ext cx="3311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</a:rPr>
              <a:t>XV EPV</a:t>
            </a:r>
            <a:r>
              <a:rPr lang="en-US" sz="1400" baseline="0" dirty="0">
                <a:solidFill>
                  <a:schemeClr val="bg1"/>
                </a:solidFill>
              </a:rPr>
              <a:t> User Group </a:t>
            </a:r>
          </a:p>
          <a:p>
            <a:r>
              <a:rPr lang="en-US" sz="1400" baseline="0" dirty="0">
                <a:solidFill>
                  <a:schemeClr val="bg1"/>
                </a:solidFill>
              </a:rPr>
              <a:t>25/10/2017</a:t>
            </a:r>
            <a:endParaRPr lang="it-IT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85190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What’s new in EPV for zLINUX V14</a:t>
            </a:r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16" y="6199440"/>
            <a:ext cx="638284" cy="65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75840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What’s new in EPV for zLINUX V14</a:t>
            </a:r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16" y="6199440"/>
            <a:ext cx="638284" cy="65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823675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What’s new in EPV for zLINUX V14</a:t>
            </a:r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16" y="6199440"/>
            <a:ext cx="638284" cy="65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683285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What’s new in EPV for zLINUX V14</a:t>
            </a: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16" y="6199440"/>
            <a:ext cx="638284" cy="65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439358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What’s new in EPV for zLINUX V14</a:t>
            </a:r>
          </a:p>
        </p:txBody>
      </p:sp>
    </p:spTree>
    <p:extLst>
      <p:ext uri="{BB962C8B-B14F-4D97-AF65-F5344CB8AC3E}">
        <p14:creationId xmlns:p14="http://schemas.microsoft.com/office/powerpoint/2010/main" val="2147026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What’s new in EPV for zLINUX V14</a:t>
            </a:r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16" y="6199440"/>
            <a:ext cx="638284" cy="65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694966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What’s new in EPV for zLINUX V14</a:t>
            </a:r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16" y="6199440"/>
            <a:ext cx="638284" cy="65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275001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What’s new in EPV for zLINUX V14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87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51" r:id="rId12"/>
    <p:sldLayoutId id="2147483653" r:id="rId13"/>
    <p:sldLayoutId id="2147483655" r:id="rId14"/>
  </p:sldLayoutIdLst>
  <p:transition>
    <p:wipe dir="r"/>
  </p:transition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g.giacomodonato@epvtech.co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pvtech.com/" TargetMode="External"/><Relationship Id="rId5" Type="http://schemas.openxmlformats.org/officeDocument/2006/relationships/hyperlink" Target="mailto:epv.support@epvtech.com" TargetMode="External"/><Relationship Id="rId4" Type="http://schemas.openxmlformats.org/officeDocument/2006/relationships/hyperlink" Target="mailto:matteo.bottazzi@epvtech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539432"/>
            <a:ext cx="12192000" cy="1935806"/>
          </a:xfr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rect">
              <a:fillToRect r="100000" b="100000"/>
            </a:path>
            <a:tileRect l="-100000" t="-100000"/>
          </a:gra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ffectLst/>
                <a:latin typeface="Courier New" panose="02070309020205020404" pitchFamily="49" charset="0"/>
                <a:ea typeface="Adobe Kaiti Std R" panose="02020400000000000000" pitchFamily="18" charset="-128"/>
                <a:cs typeface="Courier New" panose="02070309020205020404" pitchFamily="49" charset="0"/>
              </a:rPr>
              <a:t>The new</a:t>
            </a:r>
            <a:br>
              <a:rPr lang="en-US" dirty="0">
                <a:solidFill>
                  <a:schemeClr val="bg1"/>
                </a:solidFill>
                <a:effectLst/>
                <a:latin typeface="Courier New" panose="02070309020205020404" pitchFamily="49" charset="0"/>
                <a:ea typeface="Adobe Kaiti Std R" panose="02020400000000000000" pitchFamily="18" charset="-128"/>
                <a:cs typeface="Courier New" panose="02070309020205020404" pitchFamily="49" charset="0"/>
              </a:rPr>
            </a:br>
            <a:r>
              <a:rPr lang="en-US" dirty="0">
                <a:solidFill>
                  <a:schemeClr val="bg1"/>
                </a:solidFill>
                <a:effectLst/>
                <a:latin typeface="Courier New" panose="02070309020205020404" pitchFamily="49" charset="0"/>
                <a:ea typeface="Adobe Kaiti Std R" panose="02020400000000000000" pitchFamily="18" charset="-128"/>
                <a:cs typeface="Courier New" panose="02070309020205020404" pitchFamily="49" charset="0"/>
              </a:rPr>
              <a:t>Fast Path technology</a:t>
            </a:r>
            <a:endParaRPr lang="it-IT" b="1" dirty="0">
              <a:solidFill>
                <a:schemeClr val="bg1"/>
              </a:solidFill>
              <a:effectLst/>
              <a:latin typeface="Courier New" panose="02070309020205020404" pitchFamily="49" charset="0"/>
              <a:ea typeface="Adobe Kaiti Std R" panose="02020400000000000000" pitchFamily="18" charset="-128"/>
              <a:cs typeface="Courier New" panose="02070309020205020404" pitchFamily="49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3999" y="3426042"/>
            <a:ext cx="9144000" cy="2428059"/>
          </a:xfrm>
        </p:spPr>
        <p:txBody>
          <a:bodyPr>
            <a:normAutofit/>
          </a:bodyPr>
          <a:lstStyle/>
          <a:p>
            <a:endParaRPr lang="fr-FR" sz="28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2800" dirty="0">
                <a:solidFill>
                  <a:srgbClr val="578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Matteo Bottazzi</a:t>
            </a:r>
          </a:p>
          <a:p>
            <a:r>
              <a:rPr lang="fr-FR" sz="2800" dirty="0">
                <a:solidFill>
                  <a:srgbClr val="578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EPV Technologies</a:t>
            </a:r>
          </a:p>
          <a:p>
            <a:endParaRPr lang="fr-FR" sz="28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28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640" y="5202441"/>
            <a:ext cx="984719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346599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160" y="2382521"/>
            <a:ext cx="11030855" cy="9143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60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Creation</a:t>
            </a:r>
            <a:endParaRPr lang="it-IT" sz="60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new Fast Path technology</a:t>
            </a:r>
          </a:p>
        </p:txBody>
      </p:sp>
    </p:spTree>
    <p:extLst>
      <p:ext uri="{BB962C8B-B14F-4D97-AF65-F5344CB8AC3E}">
        <p14:creationId xmlns:p14="http://schemas.microsoft.com/office/powerpoint/2010/main" val="3383068056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96377" cy="1091535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 Fast </a:t>
            </a:r>
            <a:r>
              <a:rPr lang="it-IT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it-IT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Creation</a:t>
            </a:r>
            <a:endParaRPr lang="en-GB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62975"/>
            <a:ext cx="9996377" cy="4876318"/>
          </a:xfrm>
        </p:spPr>
        <p:txBody>
          <a:bodyPr>
            <a:normAutofit/>
          </a:bodyPr>
          <a:lstStyle/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Open one EPV for z/OS page and click on the ‘Compose Fast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Path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’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button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on the report </a:t>
            </a: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new Fast Path technology</a:t>
            </a:r>
            <a:endParaRPr lang="en-US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9083D73-D254-4D3B-AED4-778F941F3D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432" y="2588434"/>
            <a:ext cx="5563082" cy="3353091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83CF5651-D106-45CF-A18E-1D8546AD01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8656" y="3368889"/>
            <a:ext cx="1037578" cy="8960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62DE9FE3-5772-4495-8AC5-8B5D9C1507EF}"/>
              </a:ext>
            </a:extLst>
          </p:cNvPr>
          <p:cNvCxnSpPr/>
          <p:nvPr/>
        </p:nvCxnSpPr>
        <p:spPr>
          <a:xfrm flipV="1">
            <a:off x="6125592" y="4147351"/>
            <a:ext cx="479394" cy="692459"/>
          </a:xfrm>
          <a:prstGeom prst="straightConnector1">
            <a:avLst/>
          </a:prstGeom>
          <a:ln w="76200">
            <a:solidFill>
              <a:srgbClr val="2C6E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069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62975"/>
            <a:ext cx="9996377" cy="4876318"/>
          </a:xfrm>
        </p:spPr>
        <p:txBody>
          <a:bodyPr>
            <a:normAutofit/>
          </a:bodyPr>
          <a:lstStyle/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Enter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the new Fast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Path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b="1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name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and the </a:t>
            </a:r>
            <a:r>
              <a:rPr lang="it-IT" sz="2800" b="1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section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where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you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want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to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add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the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selected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report </a:t>
            </a: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new Fast Path technology</a:t>
            </a:r>
            <a:endParaRPr lang="en-US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F716077-7D1F-4B73-9A22-62FA68B8BD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55" y="2666360"/>
            <a:ext cx="4359018" cy="2591025"/>
          </a:xfrm>
          <a:prstGeom prst="rect">
            <a:avLst/>
          </a:prstGeom>
        </p:spPr>
      </p:pic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FDA2E8F1-206A-4795-B415-BBD7933E0D8B}"/>
              </a:ext>
            </a:extLst>
          </p:cNvPr>
          <p:cNvCxnSpPr>
            <a:cxnSpLocks/>
          </p:cNvCxnSpPr>
          <p:nvPr/>
        </p:nvCxnSpPr>
        <p:spPr>
          <a:xfrm>
            <a:off x="4518734" y="3744009"/>
            <a:ext cx="232594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8419AED0-9F84-491F-ADEF-EEC288689E2E}"/>
              </a:ext>
            </a:extLst>
          </p:cNvPr>
          <p:cNvCxnSpPr>
            <a:cxnSpLocks/>
          </p:cNvCxnSpPr>
          <p:nvPr/>
        </p:nvCxnSpPr>
        <p:spPr>
          <a:xfrm>
            <a:off x="5836388" y="4091716"/>
            <a:ext cx="1008295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50B6140A-A25F-4128-8C0F-DF57A0B83E56}"/>
              </a:ext>
            </a:extLst>
          </p:cNvPr>
          <p:cNvSpPr txBox="1"/>
          <p:nvPr/>
        </p:nvSpPr>
        <p:spPr>
          <a:xfrm>
            <a:off x="7235302" y="3521519"/>
            <a:ext cx="28586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203C7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Fast </a:t>
            </a:r>
            <a:r>
              <a:rPr lang="it-IT" sz="2000" dirty="0" err="1">
                <a:solidFill>
                  <a:srgbClr val="203C7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it-IT" sz="2000" dirty="0">
                <a:solidFill>
                  <a:srgbClr val="203C7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2000" dirty="0" err="1">
                <a:solidFill>
                  <a:srgbClr val="203C7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endParaRPr lang="it-IT" sz="20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C31814B9-17D8-42D8-81B0-7174099C8233}"/>
              </a:ext>
            </a:extLst>
          </p:cNvPr>
          <p:cNvSpPr txBox="1"/>
          <p:nvPr/>
        </p:nvSpPr>
        <p:spPr>
          <a:xfrm>
            <a:off x="7235302" y="3890851"/>
            <a:ext cx="2960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203C7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Fast </a:t>
            </a:r>
            <a:r>
              <a:rPr lang="it-IT" sz="2000" dirty="0" err="1">
                <a:solidFill>
                  <a:srgbClr val="203C7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it-IT" sz="2000" dirty="0">
                <a:solidFill>
                  <a:srgbClr val="203C7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2000" dirty="0" err="1">
                <a:solidFill>
                  <a:srgbClr val="203C7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Section</a:t>
            </a:r>
            <a:endParaRPr lang="it-IT" sz="20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96377" cy="1091535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 Fast </a:t>
            </a:r>
            <a:r>
              <a:rPr lang="it-IT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it-IT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Creation</a:t>
            </a:r>
            <a:endParaRPr lang="en-GB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F3272033-56CD-4521-A5D7-91BB1E01C9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9215" y="2697515"/>
            <a:ext cx="978485" cy="153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55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62975"/>
            <a:ext cx="9996377" cy="4876318"/>
          </a:xfrm>
        </p:spPr>
        <p:txBody>
          <a:bodyPr>
            <a:normAutofit/>
          </a:bodyPr>
          <a:lstStyle/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Click OK to continue in the new Fast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Path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creation</a:t>
            </a:r>
            <a:endParaRPr lang="it-IT" sz="2800" dirty="0">
              <a:gradFill>
                <a:gsLst>
                  <a:gs pos="0">
                    <a:srgbClr val="7171FF"/>
                  </a:gs>
                  <a:gs pos="50000">
                    <a:srgbClr val="002060"/>
                  </a:gs>
                </a:gsLst>
                <a:lin ang="5400000" scaled="1"/>
              </a:gradFill>
              <a:ea typeface="Adobe Kaiti Std R" panose="02020400000000000000" pitchFamily="18" charset="-128"/>
              <a:cs typeface="+mj-cs"/>
            </a:endParaRP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new Fast Path technology</a:t>
            </a:r>
            <a:endParaRPr lang="en-US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A0A1815-1E96-470D-A6D9-A9E8044512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204" y="2601569"/>
            <a:ext cx="4359018" cy="2591025"/>
          </a:xfrm>
          <a:prstGeom prst="rect">
            <a:avLst/>
          </a:prstGeom>
        </p:spPr>
      </p:pic>
      <p:sp>
        <p:nvSpPr>
          <p:cNvPr id="12" name="Ovale 11">
            <a:extLst>
              <a:ext uri="{FF2B5EF4-FFF2-40B4-BE49-F238E27FC236}">
                <a16:creationId xmlns:a16="http://schemas.microsoft.com/office/drawing/2014/main" id="{341A90CA-36E5-47F7-AFBC-8359229111B7}"/>
              </a:ext>
            </a:extLst>
          </p:cNvPr>
          <p:cNvSpPr/>
          <p:nvPr/>
        </p:nvSpPr>
        <p:spPr>
          <a:xfrm>
            <a:off x="5015883" y="4314547"/>
            <a:ext cx="621437" cy="41725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96377" cy="1091535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 Fast </a:t>
            </a:r>
            <a:r>
              <a:rPr lang="it-IT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it-IT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Creation</a:t>
            </a:r>
            <a:endParaRPr lang="en-GB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5AE9C386-0A4B-4CE8-A19E-9BC1C4032D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7195" y="2638584"/>
            <a:ext cx="1005119" cy="15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18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62975"/>
            <a:ext cx="9996377" cy="4876318"/>
          </a:xfrm>
        </p:spPr>
        <p:txBody>
          <a:bodyPr>
            <a:normAutofit/>
          </a:bodyPr>
          <a:lstStyle/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Go to the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next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report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that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you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want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to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add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to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your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Fast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Path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and click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again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on the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button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: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this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time the </a:t>
            </a:r>
            <a:r>
              <a:rPr lang="it-IT" sz="2800" b="1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name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and the </a:t>
            </a:r>
            <a:r>
              <a:rPr lang="it-IT" sz="2800" b="1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section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are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automatically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provided</a:t>
            </a:r>
            <a:endParaRPr lang="it-IT" sz="2800" dirty="0">
              <a:gradFill>
                <a:gsLst>
                  <a:gs pos="0">
                    <a:srgbClr val="7171FF"/>
                  </a:gs>
                  <a:gs pos="50000">
                    <a:srgbClr val="002060"/>
                  </a:gs>
                </a:gsLst>
                <a:lin ang="5400000" scaled="1"/>
              </a:gradFill>
              <a:ea typeface="Adobe Kaiti Std R" panose="02020400000000000000" pitchFamily="18" charset="-128"/>
              <a:cs typeface="+mj-cs"/>
            </a:endParaRP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new Fast Path technology</a:t>
            </a:r>
            <a:endParaRPr lang="en-US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E8AE29-023D-4D41-8FBE-C096BDC11A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5"/>
          <a:stretch/>
        </p:blipFill>
        <p:spPr>
          <a:xfrm>
            <a:off x="1106431" y="2992607"/>
            <a:ext cx="9038103" cy="2869314"/>
          </a:xfrm>
          <a:prstGeom prst="rect">
            <a:avLst/>
          </a:prstGeom>
        </p:spPr>
      </p:pic>
      <p:sp>
        <p:nvSpPr>
          <p:cNvPr id="9" name="Ovale 8">
            <a:extLst>
              <a:ext uri="{FF2B5EF4-FFF2-40B4-BE49-F238E27FC236}">
                <a16:creationId xmlns:a16="http://schemas.microsoft.com/office/drawing/2014/main" id="{A6C70CAC-4D91-4C7A-A48A-E45DD51EE551}"/>
              </a:ext>
            </a:extLst>
          </p:cNvPr>
          <p:cNvSpPr/>
          <p:nvPr/>
        </p:nvSpPr>
        <p:spPr>
          <a:xfrm>
            <a:off x="6667130" y="4297625"/>
            <a:ext cx="1882066" cy="106532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96377" cy="1091535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 Fast </a:t>
            </a:r>
            <a:r>
              <a:rPr lang="it-IT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it-IT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Creation</a:t>
            </a:r>
            <a:endParaRPr lang="en-GB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D5DD0A91-4C59-4696-9CEA-5BB6271697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4583" y="3567862"/>
            <a:ext cx="994299" cy="155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6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62975"/>
            <a:ext cx="9996377" cy="4876318"/>
          </a:xfrm>
        </p:spPr>
        <p:txBody>
          <a:bodyPr>
            <a:normAutofit/>
          </a:bodyPr>
          <a:lstStyle/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If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you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want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to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add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one report to a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different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b="1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section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you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just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need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to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change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the </a:t>
            </a:r>
            <a:r>
              <a:rPr lang="it-IT" sz="2800" b="1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section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field</a:t>
            </a:r>
            <a:endParaRPr lang="it-IT" sz="2800" dirty="0">
              <a:gradFill>
                <a:gsLst>
                  <a:gs pos="0">
                    <a:srgbClr val="7171FF"/>
                  </a:gs>
                  <a:gs pos="50000">
                    <a:srgbClr val="002060"/>
                  </a:gs>
                </a:gsLst>
                <a:lin ang="5400000" scaled="1"/>
              </a:gradFill>
              <a:ea typeface="Adobe Kaiti Std R" panose="02020400000000000000" pitchFamily="18" charset="-128"/>
              <a:cs typeface="+mj-cs"/>
            </a:endParaRP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new Fast Path technology</a:t>
            </a:r>
            <a:endParaRPr lang="en-US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6AC4E94-9513-4BA1-A11C-4CEB21E67BC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58"/>
          <a:stretch/>
        </p:blipFill>
        <p:spPr>
          <a:xfrm>
            <a:off x="937756" y="2672178"/>
            <a:ext cx="9038103" cy="2926863"/>
          </a:xfrm>
          <a:prstGeom prst="rect">
            <a:avLst/>
          </a:prstGeom>
        </p:spPr>
      </p:pic>
      <p:sp>
        <p:nvSpPr>
          <p:cNvPr id="8" name="Ovale 7">
            <a:extLst>
              <a:ext uri="{FF2B5EF4-FFF2-40B4-BE49-F238E27FC236}">
                <a16:creationId xmlns:a16="http://schemas.microsoft.com/office/drawing/2014/main" id="{17DD1593-02A1-4DA1-B4F7-18E05D9944D3}"/>
              </a:ext>
            </a:extLst>
          </p:cNvPr>
          <p:cNvSpPr/>
          <p:nvPr/>
        </p:nvSpPr>
        <p:spPr>
          <a:xfrm>
            <a:off x="6542842" y="4052513"/>
            <a:ext cx="1882066" cy="106532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96377" cy="1091535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 Fast </a:t>
            </a:r>
            <a:r>
              <a:rPr lang="it-IT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it-IT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Creation</a:t>
            </a:r>
            <a:endParaRPr lang="en-GB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DDC6DD7-D5E3-42DE-8BA9-80E0642C77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2350" y="3285712"/>
            <a:ext cx="994298" cy="155823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6E1D9EEA-B0FA-4AF5-BDFC-20428BA76349}"/>
              </a:ext>
            </a:extLst>
          </p:cNvPr>
          <p:cNvSpPr/>
          <p:nvPr/>
        </p:nvSpPr>
        <p:spPr>
          <a:xfrm>
            <a:off x="1198485" y="3941685"/>
            <a:ext cx="532661" cy="1657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906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62975"/>
            <a:ext cx="9996377" cy="4876318"/>
          </a:xfrm>
        </p:spPr>
        <p:txBody>
          <a:bodyPr>
            <a:normAutofit/>
          </a:bodyPr>
          <a:lstStyle/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Once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you’ve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finished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composing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your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Fast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Path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, press the Download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button</a:t>
            </a:r>
            <a:endParaRPr lang="it-IT" sz="2800" dirty="0">
              <a:gradFill>
                <a:gsLst>
                  <a:gs pos="0">
                    <a:srgbClr val="7171FF"/>
                  </a:gs>
                  <a:gs pos="50000">
                    <a:srgbClr val="002060"/>
                  </a:gs>
                </a:gsLst>
                <a:lin ang="5400000" scaled="1"/>
              </a:gradFill>
              <a:ea typeface="Adobe Kaiti Std R" panose="02020400000000000000" pitchFamily="18" charset="-128"/>
              <a:cs typeface="+mj-cs"/>
            </a:endParaRP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new Fast Path technology</a:t>
            </a:r>
            <a:endParaRPr lang="en-US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31B323CB-83D3-4885-8353-9F524A6B0E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153" y="2763881"/>
            <a:ext cx="8870449" cy="2484335"/>
          </a:xfrm>
          <a:prstGeom prst="rect">
            <a:avLst/>
          </a:prstGeom>
        </p:spPr>
      </p:pic>
      <p:sp>
        <p:nvSpPr>
          <p:cNvPr id="9" name="Ovale 8">
            <a:extLst>
              <a:ext uri="{FF2B5EF4-FFF2-40B4-BE49-F238E27FC236}">
                <a16:creationId xmlns:a16="http://schemas.microsoft.com/office/drawing/2014/main" id="{F7F5534E-97A1-4D78-83F3-D5A66FF3A602}"/>
              </a:ext>
            </a:extLst>
          </p:cNvPr>
          <p:cNvSpPr/>
          <p:nvPr/>
        </p:nvSpPr>
        <p:spPr>
          <a:xfrm>
            <a:off x="7803471" y="4678531"/>
            <a:ext cx="816745" cy="41725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96377" cy="1091535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 Fast </a:t>
            </a:r>
            <a:r>
              <a:rPr lang="it-IT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it-IT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Creation</a:t>
            </a:r>
            <a:endParaRPr lang="en-GB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F059F6C8-6FA5-4334-B3CD-2FED679C6879}"/>
              </a:ext>
            </a:extLst>
          </p:cNvPr>
          <p:cNvSpPr/>
          <p:nvPr/>
        </p:nvSpPr>
        <p:spPr>
          <a:xfrm>
            <a:off x="1198485" y="4012707"/>
            <a:ext cx="1065321" cy="1235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646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62975"/>
            <a:ext cx="9996377" cy="4876318"/>
          </a:xfrm>
        </p:spPr>
        <p:txBody>
          <a:bodyPr>
            <a:normAutofit/>
          </a:bodyPr>
          <a:lstStyle/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Fast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Path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TXT file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is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now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in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your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browser’s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download folder</a:t>
            </a: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new Fast Path technology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0F4563C-19D6-4110-BB2D-6D83F4248B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646" y="3433177"/>
            <a:ext cx="5204911" cy="1722269"/>
          </a:xfrm>
          <a:prstGeom prst="rect">
            <a:avLst/>
          </a:prstGeom>
        </p:spPr>
      </p:pic>
      <p:sp>
        <p:nvSpPr>
          <p:cNvPr id="10" name="Ovale 9">
            <a:extLst>
              <a:ext uri="{FF2B5EF4-FFF2-40B4-BE49-F238E27FC236}">
                <a16:creationId xmlns:a16="http://schemas.microsoft.com/office/drawing/2014/main" id="{0148EE3A-6CC4-4EC6-80A8-4963718B032F}"/>
              </a:ext>
            </a:extLst>
          </p:cNvPr>
          <p:cNvSpPr/>
          <p:nvPr/>
        </p:nvSpPr>
        <p:spPr>
          <a:xfrm>
            <a:off x="2823604" y="4490831"/>
            <a:ext cx="2423100" cy="91952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D1AFF940-F1D7-4581-8F8B-00FBB883B0AE}"/>
              </a:ext>
            </a:extLst>
          </p:cNvPr>
          <p:cNvCxnSpPr>
            <a:cxnSpLocks/>
          </p:cNvCxnSpPr>
          <p:nvPr/>
        </p:nvCxnSpPr>
        <p:spPr>
          <a:xfrm>
            <a:off x="3986073" y="3913783"/>
            <a:ext cx="0" cy="727969"/>
          </a:xfrm>
          <a:prstGeom prst="straightConnector1">
            <a:avLst/>
          </a:prstGeom>
          <a:ln w="76200">
            <a:solidFill>
              <a:srgbClr val="2C6E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96377" cy="1091535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 Fast </a:t>
            </a:r>
            <a:r>
              <a:rPr lang="it-IT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it-IT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Creation</a:t>
            </a:r>
            <a:endParaRPr lang="en-GB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50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0.19005 L -3.125E-6 0.0050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160" y="2382521"/>
            <a:ext cx="11030855" cy="9143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6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Installation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new Fast Path technology</a:t>
            </a:r>
          </a:p>
        </p:txBody>
      </p:sp>
    </p:spTree>
    <p:extLst>
      <p:ext uri="{BB962C8B-B14F-4D97-AF65-F5344CB8AC3E}">
        <p14:creationId xmlns:p14="http://schemas.microsoft.com/office/powerpoint/2010/main" val="2694386032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62975"/>
            <a:ext cx="9996377" cy="4876318"/>
          </a:xfrm>
        </p:spPr>
        <p:txBody>
          <a:bodyPr>
            <a:normAutofit/>
          </a:bodyPr>
          <a:lstStyle/>
          <a:p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In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order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to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install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it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, 2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actions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are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needed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by the EPV Administrator </a:t>
            </a:r>
          </a:p>
          <a:p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Action 1: copy the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downloaded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TXT file </a:t>
            </a:r>
            <a:r>
              <a:rPr lang="it-IT" sz="280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to the HTM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/USER_FASTPATHS folder</a:t>
            </a: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new Fast Path technology</a:t>
            </a:r>
            <a:endParaRPr lang="en-US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0052E07F-4D95-4E34-A6F7-7858800FA20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418" r="9044"/>
          <a:stretch/>
        </p:blipFill>
        <p:spPr>
          <a:xfrm>
            <a:off x="299570" y="2843915"/>
            <a:ext cx="6113721" cy="1807978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14319703-2353-4FF3-B5DA-774DFD3D53A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9208"/>
          <a:stretch/>
        </p:blipFill>
        <p:spPr>
          <a:xfrm>
            <a:off x="5390707" y="4146829"/>
            <a:ext cx="5548222" cy="1745332"/>
          </a:xfrm>
          <a:prstGeom prst="rect">
            <a:avLst/>
          </a:prstGeom>
        </p:spPr>
      </p:pic>
      <p:sp>
        <p:nvSpPr>
          <p:cNvPr id="24" name="Freccia angolare in su 23">
            <a:extLst>
              <a:ext uri="{FF2B5EF4-FFF2-40B4-BE49-F238E27FC236}">
                <a16:creationId xmlns:a16="http://schemas.microsoft.com/office/drawing/2014/main" id="{B03D6CFA-7AE6-4F28-881D-8D3E2F8E36CF}"/>
              </a:ext>
            </a:extLst>
          </p:cNvPr>
          <p:cNvSpPr/>
          <p:nvPr/>
        </p:nvSpPr>
        <p:spPr>
          <a:xfrm rot="5400000">
            <a:off x="4852743" y="3699667"/>
            <a:ext cx="1075928" cy="2424224"/>
          </a:xfrm>
          <a:prstGeom prst="bentUpArrow">
            <a:avLst>
              <a:gd name="adj1" fmla="val 16016"/>
              <a:gd name="adj2" fmla="val 15117"/>
              <a:gd name="adj3" fmla="val 330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5" name="Immagine 24">
            <a:extLst>
              <a:ext uri="{FF2B5EF4-FFF2-40B4-BE49-F238E27FC236}">
                <a16:creationId xmlns:a16="http://schemas.microsoft.com/office/drawing/2014/main" id="{9683712E-DCA8-4DF1-9163-D7ADB0E90C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4792" y="4989639"/>
            <a:ext cx="2654933" cy="556423"/>
          </a:xfrm>
          <a:prstGeom prst="rect">
            <a:avLst/>
          </a:prstGeom>
        </p:spPr>
      </p:pic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96377" cy="1091535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 Fast </a:t>
            </a:r>
            <a:r>
              <a:rPr lang="it-IT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it-IT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Installation</a:t>
            </a:r>
            <a:endParaRPr lang="en-GB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87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96377" cy="1091535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Agenda</a:t>
            </a:r>
            <a:endParaRPr lang="en-GB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333500"/>
            <a:ext cx="9996377" cy="4631365"/>
          </a:xfrm>
        </p:spPr>
        <p:txBody>
          <a:bodyPr>
            <a:normAutofit/>
          </a:bodyPr>
          <a:lstStyle/>
          <a:p>
            <a:endParaRPr lang="it-IT" sz="2400" dirty="0">
              <a:solidFill>
                <a:srgbClr val="203C74"/>
              </a:solidFill>
              <a:cs typeface="Courier New" panose="02070309020205020404" pitchFamily="49" charset="0"/>
            </a:endParaRPr>
          </a:p>
          <a:p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Introduction</a:t>
            </a:r>
            <a:endParaRPr lang="it-IT" sz="2800" dirty="0">
              <a:gradFill>
                <a:gsLst>
                  <a:gs pos="0">
                    <a:srgbClr val="7171FF"/>
                  </a:gs>
                  <a:gs pos="50000">
                    <a:srgbClr val="002060"/>
                  </a:gs>
                </a:gsLst>
                <a:lin ang="5400000" scaled="1"/>
              </a:gradFill>
              <a:ea typeface="Adobe Kaiti Std R" panose="02020400000000000000" pitchFamily="18" charset="-128"/>
              <a:cs typeface="+mj-cs"/>
            </a:endParaRPr>
          </a:p>
          <a:p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Placement</a:t>
            </a:r>
            <a:endParaRPr lang="it-IT" sz="2800" dirty="0">
              <a:gradFill>
                <a:gsLst>
                  <a:gs pos="0">
                    <a:srgbClr val="7171FF"/>
                  </a:gs>
                  <a:gs pos="50000">
                    <a:srgbClr val="002060"/>
                  </a:gs>
                </a:gsLst>
                <a:lin ang="5400000" scaled="1"/>
              </a:gradFill>
              <a:ea typeface="Adobe Kaiti Std R" panose="02020400000000000000" pitchFamily="18" charset="-128"/>
              <a:cs typeface="+mj-cs"/>
            </a:endParaRPr>
          </a:p>
          <a:p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User Fast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Path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Creation</a:t>
            </a:r>
            <a:endParaRPr lang="it-IT" sz="2800" dirty="0">
              <a:gradFill>
                <a:gsLst>
                  <a:gs pos="0">
                    <a:srgbClr val="7171FF"/>
                  </a:gs>
                  <a:gs pos="50000">
                    <a:srgbClr val="002060"/>
                  </a:gs>
                </a:gsLst>
                <a:lin ang="5400000" scaled="1"/>
              </a:gradFill>
              <a:ea typeface="Adobe Kaiti Std R" panose="02020400000000000000" pitchFamily="18" charset="-128"/>
              <a:cs typeface="+mj-cs"/>
            </a:endParaRPr>
          </a:p>
          <a:p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</a:rPr>
              <a:t>User Fast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</a:rPr>
              <a:t>Path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</a:rPr>
              <a:t> 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Installation</a:t>
            </a:r>
          </a:p>
          <a:p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Summary</a:t>
            </a:r>
            <a:endParaRPr lang="it-IT" sz="2800" dirty="0">
              <a:gradFill>
                <a:gsLst>
                  <a:gs pos="0">
                    <a:srgbClr val="7171FF"/>
                  </a:gs>
                  <a:gs pos="50000">
                    <a:srgbClr val="002060"/>
                  </a:gs>
                </a:gsLst>
                <a:lin ang="5400000" scaled="1"/>
              </a:gradFill>
              <a:ea typeface="Adobe Kaiti Std R" panose="02020400000000000000" pitchFamily="18" charset="-128"/>
              <a:cs typeface="+mj-cs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new Fast Path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926224"/>
      </p:ext>
    </p:extLst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62975"/>
            <a:ext cx="9996377" cy="4876318"/>
          </a:xfrm>
        </p:spPr>
        <p:txBody>
          <a:bodyPr>
            <a:normAutofit/>
          </a:bodyPr>
          <a:lstStyle/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Action 2: add the Fast Path name (without the FP prefix) to the list in the </a:t>
            </a:r>
            <a:r>
              <a:rPr lang="en-US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UserFastPaths</a:t>
            </a:r>
            <a:r>
              <a:rPr lang="en-US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variable located in HTM/JAVA/EPV_CONFIG_V14.TXT</a:t>
            </a:r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new Fast Path technology</a:t>
            </a:r>
            <a:endParaRPr lang="en-US" dirty="0"/>
          </a:p>
        </p:txBody>
      </p:sp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96377" cy="1091535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 Fast </a:t>
            </a:r>
            <a:r>
              <a:rPr lang="it-IT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it-IT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Installation</a:t>
            </a:r>
            <a:endParaRPr lang="en-GB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70FF9A4-3044-4D85-A5AD-C45AD160C4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51" y="2785184"/>
            <a:ext cx="10420350" cy="3009900"/>
          </a:xfrm>
          <a:prstGeom prst="rect">
            <a:avLst/>
          </a:prstGeom>
        </p:spPr>
      </p:pic>
      <p:sp>
        <p:nvSpPr>
          <p:cNvPr id="13" name="Ovale 12">
            <a:extLst>
              <a:ext uri="{FF2B5EF4-FFF2-40B4-BE49-F238E27FC236}">
                <a16:creationId xmlns:a16="http://schemas.microsoft.com/office/drawing/2014/main" id="{CE898F9F-351E-4A9B-B2DE-C36ACB8DE3CC}"/>
              </a:ext>
            </a:extLst>
          </p:cNvPr>
          <p:cNvSpPr/>
          <p:nvPr/>
        </p:nvSpPr>
        <p:spPr>
          <a:xfrm>
            <a:off x="2219922" y="4634144"/>
            <a:ext cx="1943705" cy="48827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801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62975"/>
            <a:ext cx="9996377" cy="4876318"/>
          </a:xfrm>
        </p:spPr>
        <p:txBody>
          <a:bodyPr>
            <a:normAutofit/>
          </a:bodyPr>
          <a:lstStyle/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Now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, just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refresh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(F5)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your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browser: FAST_PATH_1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will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now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appear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inside the Fast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Path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menu</a:t>
            </a: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new Fast Path technology</a:t>
            </a:r>
            <a:endParaRPr lang="en-US" dirty="0"/>
          </a:p>
        </p:txBody>
      </p:sp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96377" cy="1091535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 Fast </a:t>
            </a:r>
            <a:r>
              <a:rPr lang="it-IT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it-IT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Installation</a:t>
            </a:r>
            <a:endParaRPr lang="en-GB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03B2FB82-D747-47F4-9EFD-51153091AB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609" y="2531674"/>
            <a:ext cx="7158394" cy="3182597"/>
          </a:xfrm>
          <a:prstGeom prst="rect">
            <a:avLst/>
          </a:prstGeom>
        </p:spPr>
      </p:pic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08AF45C6-5F59-44F3-9A7F-1DEAD11C2E54}"/>
              </a:ext>
            </a:extLst>
          </p:cNvPr>
          <p:cNvCxnSpPr>
            <a:cxnSpLocks/>
          </p:cNvCxnSpPr>
          <p:nvPr/>
        </p:nvCxnSpPr>
        <p:spPr>
          <a:xfrm flipH="1">
            <a:off x="7510508" y="3135417"/>
            <a:ext cx="2956263" cy="612559"/>
          </a:xfrm>
          <a:prstGeom prst="straightConnector1">
            <a:avLst/>
          </a:prstGeom>
          <a:ln w="38100">
            <a:solidFill>
              <a:srgbClr val="245A8C"/>
            </a:solidFill>
            <a:tailEnd type="triangle"/>
          </a:ln>
          <a:scene3d>
            <a:camera prst="orthographicFront"/>
            <a:lightRig rig="threePt" dir="t"/>
          </a:scene3d>
          <a:sp3d>
            <a:bevelT w="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Ovale 14">
            <a:extLst>
              <a:ext uri="{FF2B5EF4-FFF2-40B4-BE49-F238E27FC236}">
                <a16:creationId xmlns:a16="http://schemas.microsoft.com/office/drawing/2014/main" id="{C62A2721-3C8B-487A-AE98-2778A6282B09}"/>
              </a:ext>
            </a:extLst>
          </p:cNvPr>
          <p:cNvSpPr/>
          <p:nvPr/>
        </p:nvSpPr>
        <p:spPr>
          <a:xfrm>
            <a:off x="5069149" y="3716544"/>
            <a:ext cx="2441359" cy="46483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107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7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96377" cy="1091535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 Fast </a:t>
            </a:r>
            <a:r>
              <a:rPr lang="it-IT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it-IT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Installation</a:t>
            </a:r>
            <a:endParaRPr lang="en-GB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62975"/>
            <a:ext cx="9996377" cy="4876318"/>
          </a:xfrm>
        </p:spPr>
        <p:txBody>
          <a:bodyPr>
            <a:normAutofit/>
          </a:bodyPr>
          <a:lstStyle/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This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is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a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simple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example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of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how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the User Fast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Path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could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look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like</a:t>
            </a:r>
            <a:endParaRPr lang="it-IT" sz="2800" dirty="0">
              <a:gradFill>
                <a:gsLst>
                  <a:gs pos="0">
                    <a:srgbClr val="7171FF"/>
                  </a:gs>
                  <a:gs pos="50000">
                    <a:srgbClr val="002060"/>
                  </a:gs>
                </a:gsLst>
                <a:lin ang="5400000" scaled="1"/>
              </a:gradFill>
              <a:ea typeface="Adobe Kaiti Std R" panose="02020400000000000000" pitchFamily="18" charset="-128"/>
              <a:cs typeface="+mj-cs"/>
            </a:endParaRP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new Fast Path technology</a:t>
            </a:r>
            <a:endParaRPr lang="en-US" dirty="0"/>
          </a:p>
        </p:txBody>
      </p:sp>
      <p:sp>
        <p:nvSpPr>
          <p:cNvPr id="13" name="Esplosione: 8 punte 12">
            <a:extLst>
              <a:ext uri="{FF2B5EF4-FFF2-40B4-BE49-F238E27FC236}">
                <a16:creationId xmlns:a16="http://schemas.microsoft.com/office/drawing/2014/main" id="{AD362C5D-C651-44F1-9354-B4E325BC2ABB}"/>
              </a:ext>
            </a:extLst>
          </p:cNvPr>
          <p:cNvSpPr/>
          <p:nvPr/>
        </p:nvSpPr>
        <p:spPr>
          <a:xfrm>
            <a:off x="639960" y="3480047"/>
            <a:ext cx="2547891" cy="229931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Example</a:t>
            </a:r>
            <a:r>
              <a:rPr lang="it-IT" dirty="0"/>
              <a:t> of User Fast </a:t>
            </a:r>
            <a:r>
              <a:rPr lang="it-IT" dirty="0" err="1"/>
              <a:t>Path</a:t>
            </a:r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316DED20-D353-42CA-BF00-0FE7809AAE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091" y="2166876"/>
            <a:ext cx="5570703" cy="3749365"/>
          </a:xfrm>
          <a:prstGeom prst="rect">
            <a:avLst/>
          </a:prstGeom>
        </p:spPr>
      </p:pic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51F30256-2B05-422C-8944-8D9C9A964881}"/>
              </a:ext>
            </a:extLst>
          </p:cNvPr>
          <p:cNvCxnSpPr>
            <a:cxnSpLocks/>
          </p:cNvCxnSpPr>
          <p:nvPr/>
        </p:nvCxnSpPr>
        <p:spPr>
          <a:xfrm>
            <a:off x="3275859" y="3796443"/>
            <a:ext cx="2016000" cy="0"/>
          </a:xfrm>
          <a:prstGeom prst="straightConnector1">
            <a:avLst/>
          </a:prstGeom>
          <a:ln w="38100">
            <a:solidFill>
              <a:srgbClr val="245A8C"/>
            </a:solidFill>
            <a:tailEnd type="triangle"/>
          </a:ln>
          <a:scene3d>
            <a:camera prst="orthographicFront"/>
            <a:lightRig rig="threePt" dir="t"/>
          </a:scene3d>
          <a:sp3d>
            <a:bevelT w="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" name="Immagine 13">
            <a:extLst>
              <a:ext uri="{FF2B5EF4-FFF2-40B4-BE49-F238E27FC236}">
                <a16:creationId xmlns:a16="http://schemas.microsoft.com/office/drawing/2014/main" id="{DF42830C-3D1B-4C36-9F18-C95B00F4BF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4571" y="3098168"/>
            <a:ext cx="612559" cy="13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0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2426177"/>
            <a:ext cx="11030854" cy="9286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60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Summary</a:t>
            </a:r>
            <a:endParaRPr lang="it-IT" sz="60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new Fast Path technology</a:t>
            </a:r>
          </a:p>
        </p:txBody>
      </p:sp>
    </p:spTree>
    <p:extLst>
      <p:ext uri="{BB962C8B-B14F-4D97-AF65-F5344CB8AC3E}">
        <p14:creationId xmlns:p14="http://schemas.microsoft.com/office/powerpoint/2010/main" val="1090417231"/>
      </p:ext>
    </p:extLst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96377" cy="1091535"/>
          </a:xfrm>
        </p:spPr>
        <p:txBody>
          <a:bodyPr/>
          <a:lstStyle/>
          <a:p>
            <a:r>
              <a:rPr lang="it-IT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Summary</a:t>
            </a:r>
            <a:endParaRPr lang="en-GB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56660"/>
            <a:ext cx="9996377" cy="4582633"/>
          </a:xfrm>
        </p:spPr>
        <p:txBody>
          <a:bodyPr>
            <a:noAutofit/>
          </a:bodyPr>
          <a:lstStyle/>
          <a:p>
            <a:pPr lvl="0"/>
            <a:r>
              <a:rPr lang="en-GB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User Fast Path creation can be done by any EPV user online and independently</a:t>
            </a:r>
          </a:p>
          <a:p>
            <a:pPr lvl="0"/>
            <a:r>
              <a:rPr lang="en-GB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User Fast Path installation must be done by the EPV administrator</a:t>
            </a:r>
          </a:p>
          <a:p>
            <a:pPr lvl="0"/>
            <a:r>
              <a:rPr lang="en-GB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EPV for z/OS V14 natively supports this new feature</a:t>
            </a:r>
          </a:p>
          <a:p>
            <a:pPr lvl="0"/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EPV for z/OS V14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is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GA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since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April 2017</a:t>
            </a:r>
          </a:p>
          <a:p>
            <a:pPr lvl="0"/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A free trial can be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easily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arranged</a:t>
            </a:r>
            <a:endParaRPr lang="en-GB" sz="2800" dirty="0">
              <a:gradFill>
                <a:gsLst>
                  <a:gs pos="0">
                    <a:srgbClr val="7171FF"/>
                  </a:gs>
                  <a:gs pos="50000">
                    <a:srgbClr val="002060"/>
                  </a:gs>
                </a:gsLst>
                <a:lin ang="5400000" scaled="1"/>
              </a:gradFill>
              <a:ea typeface="Adobe Kaiti Std R" panose="02020400000000000000" pitchFamily="18" charset="-128"/>
              <a:cs typeface="+mj-cs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new Fast Path technology</a:t>
            </a:r>
          </a:p>
        </p:txBody>
      </p:sp>
    </p:spTree>
    <p:extLst>
      <p:ext uri="{BB962C8B-B14F-4D97-AF65-F5344CB8AC3E}">
        <p14:creationId xmlns:p14="http://schemas.microsoft.com/office/powerpoint/2010/main" val="3489988415"/>
      </p:ext>
    </p:extLst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855200" cy="1325563"/>
          </a:xfrm>
        </p:spPr>
        <p:txBody>
          <a:bodyPr/>
          <a:lstStyle/>
          <a:p>
            <a:r>
              <a:rPr lang="it-IT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Questions</a:t>
            </a:r>
            <a:r>
              <a:rPr lang="it-IT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endParaRPr lang="en-GB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9855200" cy="4351338"/>
          </a:xfrm>
        </p:spPr>
        <p:txBody>
          <a:bodyPr>
            <a:normAutofit/>
          </a:bodyPr>
          <a:lstStyle/>
          <a:p>
            <a:endParaRPr lang="it-IT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  <a:hlinkClick r:id="rId3"/>
            </a:endParaRPr>
          </a:p>
          <a:p>
            <a:endParaRPr lang="it-IT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  <a:hlinkClick r:id="rId3"/>
            </a:endParaRPr>
          </a:p>
          <a:p>
            <a:endParaRPr lang="it-IT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  <a:hlinkClick r:id="rId3"/>
            </a:endParaRPr>
          </a:p>
          <a:p>
            <a:endParaRPr lang="it-IT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  <a:hlinkClick r:id="rId3"/>
            </a:endParaRPr>
          </a:p>
          <a:p>
            <a:endParaRPr lang="it-IT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  <a:hlinkClick r:id="rId3"/>
            </a:endParaRPr>
          </a:p>
          <a:p>
            <a:pPr marL="0" indent="0" algn="r">
              <a:buNone/>
            </a:pPr>
            <a:r>
              <a:rPr lang="it-IT" dirty="0">
                <a:solidFill>
                  <a:srgbClr val="203C74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/>
              </a:rPr>
              <a:t>matteo.bottazzi@epvtech.com</a:t>
            </a:r>
            <a:r>
              <a:rPr lang="it-IT" dirty="0">
                <a:solidFill>
                  <a:srgbClr val="203C7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 algn="r">
              <a:buNone/>
            </a:pPr>
            <a:r>
              <a:rPr lang="it-IT" dirty="0">
                <a:solidFill>
                  <a:srgbClr val="203C74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5"/>
              </a:rPr>
              <a:t>epv.support@epvtech.com</a:t>
            </a:r>
            <a:endParaRPr lang="it-IT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r">
              <a:buNone/>
            </a:pPr>
            <a:r>
              <a:rPr lang="it-IT" dirty="0">
                <a:solidFill>
                  <a:srgbClr val="203C74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6"/>
              </a:rPr>
              <a:t>www.epvtech.com</a:t>
            </a:r>
            <a:r>
              <a:rPr lang="it-IT" dirty="0">
                <a:solidFill>
                  <a:srgbClr val="203C7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GB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r">
              <a:buNone/>
            </a:pPr>
            <a:endParaRPr lang="it-IT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  <a:hlinkClick r:id="rId3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The new Fast </a:t>
            </a:r>
            <a:r>
              <a:rPr lang="it-IT" dirty="0" err="1"/>
              <a:t>Path</a:t>
            </a:r>
            <a:r>
              <a:rPr lang="it-IT" dirty="0"/>
              <a:t> </a:t>
            </a:r>
            <a:r>
              <a:rPr lang="it-IT" dirty="0" err="1"/>
              <a:t>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330488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160" y="2382521"/>
            <a:ext cx="11030855" cy="9143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60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Introduction</a:t>
            </a:r>
            <a:endParaRPr lang="it-IT" sz="60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new Fast Path technology</a:t>
            </a:r>
          </a:p>
        </p:txBody>
      </p:sp>
    </p:spTree>
    <p:extLst>
      <p:ext uri="{BB962C8B-B14F-4D97-AF65-F5344CB8AC3E}">
        <p14:creationId xmlns:p14="http://schemas.microsoft.com/office/powerpoint/2010/main" val="116572778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96377" cy="1091535"/>
          </a:xfrm>
        </p:spPr>
        <p:txBody>
          <a:bodyPr>
            <a:normAutofit/>
          </a:bodyPr>
          <a:lstStyle/>
          <a:p>
            <a:r>
              <a:rPr lang="it-IT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Introduction</a:t>
            </a:r>
            <a:endParaRPr lang="en-GB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62975"/>
            <a:ext cx="9996377" cy="4876318"/>
          </a:xfrm>
        </p:spPr>
        <p:txBody>
          <a:bodyPr>
            <a:normAutofit/>
          </a:bodyPr>
          <a:lstStyle/>
          <a:p>
            <a:endParaRPr lang="it-IT" sz="2800" dirty="0">
              <a:gradFill>
                <a:gsLst>
                  <a:gs pos="0">
                    <a:srgbClr val="7171FF"/>
                  </a:gs>
                  <a:gs pos="50000">
                    <a:srgbClr val="002060"/>
                  </a:gs>
                </a:gsLst>
                <a:lin ang="5400000" scaled="1"/>
              </a:gradFill>
              <a:ea typeface="Adobe Kaiti Std R" panose="02020400000000000000" pitchFamily="18" charset="-128"/>
              <a:cs typeface="+mj-cs"/>
            </a:endParaRPr>
          </a:p>
          <a:p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Fast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Path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is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part of the EPV for z/OS menu</a:t>
            </a:r>
          </a:p>
          <a:p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It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allows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you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to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quickly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reach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sets of EPV for z/OS reports</a:t>
            </a:r>
          </a:p>
          <a:p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There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are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two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kinds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of Fast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Paths</a:t>
            </a:r>
            <a:endParaRPr lang="it-IT" sz="2800" dirty="0">
              <a:gradFill>
                <a:gsLst>
                  <a:gs pos="0">
                    <a:srgbClr val="7171FF"/>
                  </a:gs>
                  <a:gs pos="50000">
                    <a:srgbClr val="002060"/>
                  </a:gs>
                </a:gsLst>
                <a:lin ang="5400000" scaled="1"/>
              </a:gradFill>
              <a:ea typeface="Adobe Kaiti Std R" panose="02020400000000000000" pitchFamily="18" charset="-128"/>
              <a:cs typeface="+mj-cs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EPV  -&gt; standard, NOT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editable</a:t>
            </a:r>
            <a:endParaRPr lang="it-IT" sz="2800" dirty="0">
              <a:gradFill>
                <a:gsLst>
                  <a:gs pos="0">
                    <a:srgbClr val="7171FF"/>
                  </a:gs>
                  <a:gs pos="50000">
                    <a:srgbClr val="002060"/>
                  </a:gs>
                </a:gsLst>
                <a:lin ang="5400000" scaled="1"/>
              </a:gradFill>
              <a:ea typeface="Adobe Kaiti Std R" panose="02020400000000000000" pitchFamily="18" charset="-128"/>
              <a:cs typeface="+mj-cs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USER -&gt; the new one,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completely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customizable</a:t>
            </a:r>
            <a:endParaRPr lang="it-IT" sz="2800" dirty="0">
              <a:gradFill>
                <a:gsLst>
                  <a:gs pos="0">
                    <a:srgbClr val="7171FF"/>
                  </a:gs>
                  <a:gs pos="50000">
                    <a:srgbClr val="002060"/>
                  </a:gs>
                </a:gsLst>
                <a:lin ang="5400000" scaled="1"/>
              </a:gradFill>
              <a:ea typeface="Adobe Kaiti Std R" panose="02020400000000000000" pitchFamily="18" charset="-128"/>
              <a:cs typeface="+mj-cs"/>
            </a:endParaRPr>
          </a:p>
          <a:p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With the new Fast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Path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technology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you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can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now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create multiple Fast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Paths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and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organize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them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as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you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want</a:t>
            </a:r>
            <a:endParaRPr lang="it-IT" sz="2800" dirty="0">
              <a:gradFill>
                <a:gsLst>
                  <a:gs pos="0">
                    <a:srgbClr val="7171FF"/>
                  </a:gs>
                  <a:gs pos="50000">
                    <a:srgbClr val="002060"/>
                  </a:gs>
                </a:gsLst>
                <a:lin ang="5400000" scaled="1"/>
              </a:gradFill>
              <a:ea typeface="Adobe Kaiti Std R" panose="02020400000000000000" pitchFamily="18" charset="-128"/>
              <a:cs typeface="+mj-cs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new Fast Path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80106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96377" cy="1091535"/>
          </a:xfrm>
        </p:spPr>
        <p:txBody>
          <a:bodyPr>
            <a:normAutofit/>
          </a:bodyPr>
          <a:lstStyle/>
          <a:p>
            <a:r>
              <a:rPr lang="it-IT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Introduction</a:t>
            </a:r>
            <a:endParaRPr lang="en-GB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960957"/>
            <a:ext cx="9996377" cy="4876318"/>
          </a:xfrm>
        </p:spPr>
        <p:txBody>
          <a:bodyPr>
            <a:normAutofit/>
          </a:bodyPr>
          <a:lstStyle/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It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is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divided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in </a:t>
            </a:r>
            <a:r>
              <a:rPr lang="it-IT" sz="2800" b="1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sections</a:t>
            </a:r>
            <a:endParaRPr lang="it-IT" sz="2800" b="1" dirty="0">
              <a:gradFill>
                <a:gsLst>
                  <a:gs pos="0">
                    <a:srgbClr val="7171FF"/>
                  </a:gs>
                  <a:gs pos="50000">
                    <a:srgbClr val="002060"/>
                  </a:gs>
                </a:gsLst>
                <a:lin ang="5400000" scaled="1"/>
              </a:gradFill>
              <a:ea typeface="Adobe Kaiti Std R" panose="02020400000000000000" pitchFamily="18" charset="-128"/>
              <a:cs typeface="+mj-cs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new Fast Path technology</a:t>
            </a:r>
            <a:endParaRPr lang="en-US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6B08AEA-56C2-4EEF-B687-9B94320CDE6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0"/>
          <a:stretch/>
        </p:blipFill>
        <p:spPr>
          <a:xfrm>
            <a:off x="3938668" y="1909046"/>
            <a:ext cx="3482642" cy="4055655"/>
          </a:xfrm>
          <a:prstGeom prst="rect">
            <a:avLst/>
          </a:prstGeom>
          <a:effectLst>
            <a:glow rad="279400">
              <a:schemeClr val="accent1">
                <a:alpha val="40000"/>
              </a:schemeClr>
            </a:glow>
          </a:effectLst>
        </p:spPr>
      </p:pic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01D8F7F0-7FB7-4A06-9579-00DCAB4880D2}"/>
              </a:ext>
            </a:extLst>
          </p:cNvPr>
          <p:cNvCxnSpPr>
            <a:cxnSpLocks/>
          </p:cNvCxnSpPr>
          <p:nvPr/>
        </p:nvCxnSpPr>
        <p:spPr>
          <a:xfrm>
            <a:off x="2132503" y="2739896"/>
            <a:ext cx="2016000" cy="0"/>
          </a:xfrm>
          <a:prstGeom prst="straightConnector1">
            <a:avLst/>
          </a:prstGeom>
          <a:ln w="38100">
            <a:solidFill>
              <a:srgbClr val="2C6EAA"/>
            </a:solidFill>
            <a:tailEnd type="triangle"/>
          </a:ln>
          <a:scene3d>
            <a:camera prst="orthographicFront"/>
            <a:lightRig rig="threePt" dir="t"/>
          </a:scene3d>
          <a:sp3d>
            <a:bevelT w="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DCBC042A-C4AE-493D-B57F-5C19D94442B2}"/>
              </a:ext>
            </a:extLst>
          </p:cNvPr>
          <p:cNvCxnSpPr>
            <a:cxnSpLocks/>
          </p:cNvCxnSpPr>
          <p:nvPr/>
        </p:nvCxnSpPr>
        <p:spPr>
          <a:xfrm>
            <a:off x="2128585" y="2977358"/>
            <a:ext cx="2016000" cy="0"/>
          </a:xfrm>
          <a:prstGeom prst="straightConnector1">
            <a:avLst/>
          </a:prstGeom>
          <a:ln w="38100">
            <a:solidFill>
              <a:srgbClr val="2C6EAA"/>
            </a:solidFill>
            <a:tailEnd type="triangle"/>
          </a:ln>
          <a:scene3d>
            <a:camera prst="orthographicFront"/>
            <a:lightRig rig="threePt" dir="t"/>
          </a:scene3d>
          <a:sp3d>
            <a:bevelT w="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2F4759D3-F8C3-4885-917C-D08C795209FD}"/>
              </a:ext>
            </a:extLst>
          </p:cNvPr>
          <p:cNvCxnSpPr>
            <a:cxnSpLocks/>
          </p:cNvCxnSpPr>
          <p:nvPr/>
        </p:nvCxnSpPr>
        <p:spPr>
          <a:xfrm>
            <a:off x="2128585" y="3204185"/>
            <a:ext cx="2016000" cy="0"/>
          </a:xfrm>
          <a:prstGeom prst="straightConnector1">
            <a:avLst/>
          </a:prstGeom>
          <a:ln w="38100">
            <a:solidFill>
              <a:srgbClr val="2C6EAA"/>
            </a:solidFill>
            <a:tailEnd type="triangle"/>
          </a:ln>
          <a:scene3d>
            <a:camera prst="orthographicFront"/>
            <a:lightRig rig="threePt" dir="t"/>
          </a:scene3d>
          <a:sp3d>
            <a:bevelT w="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4FCDD111-42B6-4D3A-9ACE-986E8A6D7CDC}"/>
              </a:ext>
            </a:extLst>
          </p:cNvPr>
          <p:cNvCxnSpPr>
            <a:cxnSpLocks/>
          </p:cNvCxnSpPr>
          <p:nvPr/>
        </p:nvCxnSpPr>
        <p:spPr>
          <a:xfrm>
            <a:off x="2132503" y="3462910"/>
            <a:ext cx="2016000" cy="0"/>
          </a:xfrm>
          <a:prstGeom prst="straightConnector1">
            <a:avLst/>
          </a:prstGeom>
          <a:ln w="38100">
            <a:solidFill>
              <a:srgbClr val="2C6EAA"/>
            </a:solidFill>
            <a:tailEnd type="triangle"/>
          </a:ln>
          <a:scene3d>
            <a:camera prst="orthographicFront"/>
            <a:lightRig rig="threePt" dir="t"/>
          </a:scene3d>
          <a:sp3d>
            <a:bevelT w="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3842B3A0-CC02-4872-BAB1-8074254835FB}"/>
              </a:ext>
            </a:extLst>
          </p:cNvPr>
          <p:cNvCxnSpPr>
            <a:cxnSpLocks/>
          </p:cNvCxnSpPr>
          <p:nvPr/>
        </p:nvCxnSpPr>
        <p:spPr>
          <a:xfrm>
            <a:off x="2128585" y="3721637"/>
            <a:ext cx="2016000" cy="0"/>
          </a:xfrm>
          <a:prstGeom prst="straightConnector1">
            <a:avLst/>
          </a:prstGeom>
          <a:ln w="38100">
            <a:solidFill>
              <a:srgbClr val="2C6EAA"/>
            </a:solidFill>
            <a:tailEnd type="triangle"/>
          </a:ln>
          <a:scene3d>
            <a:camera prst="orthographicFront"/>
            <a:lightRig rig="threePt" dir="t"/>
          </a:scene3d>
          <a:sp3d>
            <a:bevelT w="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9657A52D-DDB3-47BC-A52E-80977D32A071}"/>
              </a:ext>
            </a:extLst>
          </p:cNvPr>
          <p:cNvCxnSpPr>
            <a:cxnSpLocks/>
          </p:cNvCxnSpPr>
          <p:nvPr/>
        </p:nvCxnSpPr>
        <p:spPr>
          <a:xfrm>
            <a:off x="2128585" y="3959097"/>
            <a:ext cx="2016000" cy="0"/>
          </a:xfrm>
          <a:prstGeom prst="straightConnector1">
            <a:avLst/>
          </a:prstGeom>
          <a:ln w="38100">
            <a:solidFill>
              <a:srgbClr val="2C6EAA"/>
            </a:solidFill>
            <a:tailEnd type="triangle"/>
          </a:ln>
          <a:scene3d>
            <a:camera prst="orthographicFront"/>
            <a:lightRig rig="threePt" dir="t"/>
          </a:scene3d>
          <a:sp3d>
            <a:bevelT w="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C640C56E-AD9A-4A10-8A7C-7EA97BEF9DA6}"/>
              </a:ext>
            </a:extLst>
          </p:cNvPr>
          <p:cNvCxnSpPr>
            <a:cxnSpLocks/>
          </p:cNvCxnSpPr>
          <p:nvPr/>
        </p:nvCxnSpPr>
        <p:spPr>
          <a:xfrm>
            <a:off x="2128585" y="4196557"/>
            <a:ext cx="2016000" cy="0"/>
          </a:xfrm>
          <a:prstGeom prst="straightConnector1">
            <a:avLst/>
          </a:prstGeom>
          <a:ln w="38100">
            <a:solidFill>
              <a:srgbClr val="2C6EAA"/>
            </a:solidFill>
            <a:tailEnd type="triangle"/>
          </a:ln>
          <a:scene3d>
            <a:camera prst="orthographicFront"/>
            <a:lightRig rig="threePt" dir="t"/>
          </a:scene3d>
          <a:sp3d>
            <a:bevelT w="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4DA4E310-FF3D-4306-924C-A79A4013E889}"/>
              </a:ext>
            </a:extLst>
          </p:cNvPr>
          <p:cNvCxnSpPr>
            <a:cxnSpLocks/>
          </p:cNvCxnSpPr>
          <p:nvPr/>
        </p:nvCxnSpPr>
        <p:spPr>
          <a:xfrm>
            <a:off x="2138494" y="4434017"/>
            <a:ext cx="2016000" cy="0"/>
          </a:xfrm>
          <a:prstGeom prst="straightConnector1">
            <a:avLst/>
          </a:prstGeom>
          <a:ln w="38100">
            <a:solidFill>
              <a:srgbClr val="2C6EAA"/>
            </a:solidFill>
            <a:tailEnd type="triangle"/>
          </a:ln>
          <a:scene3d>
            <a:camera prst="orthographicFront"/>
            <a:lightRig rig="threePt" dir="t"/>
          </a:scene3d>
          <a:sp3d>
            <a:bevelT w="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2E78FA6C-57DF-46B8-BCF6-079C334888B7}"/>
              </a:ext>
            </a:extLst>
          </p:cNvPr>
          <p:cNvCxnSpPr>
            <a:cxnSpLocks/>
          </p:cNvCxnSpPr>
          <p:nvPr/>
        </p:nvCxnSpPr>
        <p:spPr>
          <a:xfrm>
            <a:off x="2138494" y="4682111"/>
            <a:ext cx="2016000" cy="0"/>
          </a:xfrm>
          <a:prstGeom prst="straightConnector1">
            <a:avLst/>
          </a:prstGeom>
          <a:ln w="38100">
            <a:solidFill>
              <a:srgbClr val="2C6EAA"/>
            </a:solidFill>
            <a:tailEnd type="triangle"/>
          </a:ln>
          <a:scene3d>
            <a:camera prst="orthographicFront"/>
            <a:lightRig rig="threePt" dir="t"/>
          </a:scene3d>
          <a:sp3d>
            <a:bevelT w="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81892EC0-6F6A-440E-8D2C-F4A97BF94834}"/>
              </a:ext>
            </a:extLst>
          </p:cNvPr>
          <p:cNvCxnSpPr>
            <a:cxnSpLocks/>
          </p:cNvCxnSpPr>
          <p:nvPr/>
        </p:nvCxnSpPr>
        <p:spPr>
          <a:xfrm>
            <a:off x="2138494" y="4919571"/>
            <a:ext cx="2016000" cy="0"/>
          </a:xfrm>
          <a:prstGeom prst="straightConnector1">
            <a:avLst/>
          </a:prstGeom>
          <a:ln w="38100">
            <a:solidFill>
              <a:srgbClr val="2C6EAA"/>
            </a:solidFill>
            <a:tailEnd type="triangle"/>
          </a:ln>
          <a:scene3d>
            <a:camera prst="orthographicFront"/>
            <a:lightRig rig="threePt" dir="t"/>
          </a:scene3d>
          <a:sp3d>
            <a:bevelT w="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5F0C9BF8-CA2F-4C88-AFAF-4A8E44E7858B}"/>
              </a:ext>
            </a:extLst>
          </p:cNvPr>
          <p:cNvCxnSpPr>
            <a:cxnSpLocks/>
          </p:cNvCxnSpPr>
          <p:nvPr/>
        </p:nvCxnSpPr>
        <p:spPr>
          <a:xfrm>
            <a:off x="2138494" y="5146399"/>
            <a:ext cx="2016000" cy="0"/>
          </a:xfrm>
          <a:prstGeom prst="straightConnector1">
            <a:avLst/>
          </a:prstGeom>
          <a:ln w="38100">
            <a:solidFill>
              <a:srgbClr val="2C6EAA"/>
            </a:solidFill>
            <a:tailEnd type="triangle"/>
          </a:ln>
          <a:scene3d>
            <a:camera prst="orthographicFront"/>
            <a:lightRig rig="threePt" dir="t"/>
          </a:scene3d>
          <a:sp3d>
            <a:bevelT w="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F389E390-E5B0-41F6-BAC1-C9EC8828EA7B}"/>
              </a:ext>
            </a:extLst>
          </p:cNvPr>
          <p:cNvCxnSpPr>
            <a:cxnSpLocks/>
          </p:cNvCxnSpPr>
          <p:nvPr/>
        </p:nvCxnSpPr>
        <p:spPr>
          <a:xfrm>
            <a:off x="2138494" y="5383860"/>
            <a:ext cx="2016000" cy="0"/>
          </a:xfrm>
          <a:prstGeom prst="straightConnector1">
            <a:avLst/>
          </a:prstGeom>
          <a:ln w="38100">
            <a:solidFill>
              <a:srgbClr val="2C6EAA"/>
            </a:solidFill>
            <a:tailEnd type="triangle"/>
          </a:ln>
          <a:scene3d>
            <a:camera prst="orthographicFront"/>
            <a:lightRig rig="threePt" dir="t"/>
          </a:scene3d>
          <a:sp3d>
            <a:bevelT w="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" name="Immagine 19">
            <a:extLst>
              <a:ext uri="{FF2B5EF4-FFF2-40B4-BE49-F238E27FC236}">
                <a16:creationId xmlns:a16="http://schemas.microsoft.com/office/drawing/2014/main" id="{20895865-8A34-4455-A9F5-BBDE094AA6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4249" y="2384964"/>
            <a:ext cx="571129" cy="14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3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96377" cy="1091535"/>
          </a:xfrm>
        </p:spPr>
        <p:txBody>
          <a:bodyPr>
            <a:normAutofit/>
          </a:bodyPr>
          <a:lstStyle/>
          <a:p>
            <a:r>
              <a:rPr lang="it-IT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Introduction</a:t>
            </a:r>
            <a:endParaRPr lang="en-GB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960957"/>
            <a:ext cx="9996377" cy="4876318"/>
          </a:xfrm>
        </p:spPr>
        <p:txBody>
          <a:bodyPr>
            <a:normAutofit/>
          </a:bodyPr>
          <a:lstStyle/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Each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b="1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section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contains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a list of reports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new Fast Path technology</a:t>
            </a:r>
            <a:endParaRPr lang="en-US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78EF740D-D9AA-453E-9450-651888D1008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6" r="955" b="6062"/>
          <a:stretch/>
        </p:blipFill>
        <p:spPr>
          <a:xfrm>
            <a:off x="3899928" y="1773387"/>
            <a:ext cx="3743746" cy="4323425"/>
          </a:xfrm>
          <a:prstGeom prst="rect">
            <a:avLst/>
          </a:prstGeom>
        </p:spPr>
      </p:pic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F7A500E3-C222-4303-B147-1E868D39861A}"/>
              </a:ext>
            </a:extLst>
          </p:cNvPr>
          <p:cNvCxnSpPr>
            <a:cxnSpLocks/>
          </p:cNvCxnSpPr>
          <p:nvPr/>
        </p:nvCxnSpPr>
        <p:spPr>
          <a:xfrm>
            <a:off x="2108566" y="3796338"/>
            <a:ext cx="2016000" cy="0"/>
          </a:xfrm>
          <a:prstGeom prst="straightConnector1">
            <a:avLst/>
          </a:prstGeom>
          <a:ln w="38100">
            <a:solidFill>
              <a:srgbClr val="245A8C"/>
            </a:solidFill>
            <a:tailEnd type="triangle"/>
          </a:ln>
          <a:scene3d>
            <a:camera prst="orthographicFront"/>
            <a:lightRig rig="threePt" dir="t"/>
          </a:scene3d>
          <a:sp3d>
            <a:bevelT w="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Immagine 7">
            <a:extLst>
              <a:ext uri="{FF2B5EF4-FFF2-40B4-BE49-F238E27FC236}">
                <a16:creationId xmlns:a16="http://schemas.microsoft.com/office/drawing/2014/main" id="{2A6ADD90-591E-4174-AA9C-2DE70F2FC5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2106" y="2246051"/>
            <a:ext cx="603681" cy="15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1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160" y="2382521"/>
            <a:ext cx="11030855" cy="9143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6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Placement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new Fast Path technology</a:t>
            </a:r>
          </a:p>
        </p:txBody>
      </p:sp>
    </p:spTree>
    <p:extLst>
      <p:ext uri="{BB962C8B-B14F-4D97-AF65-F5344CB8AC3E}">
        <p14:creationId xmlns:p14="http://schemas.microsoft.com/office/powerpoint/2010/main" val="286125211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96377" cy="1091535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Placement</a:t>
            </a:r>
            <a:endParaRPr lang="en-GB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62975"/>
            <a:ext cx="9996377" cy="4876318"/>
          </a:xfrm>
        </p:spPr>
        <p:txBody>
          <a:bodyPr>
            <a:normAutofit/>
          </a:bodyPr>
          <a:lstStyle/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You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can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reach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the Fast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Path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by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clicking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on the EPV for z/OS menu</a:t>
            </a: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new Fast Path technology</a:t>
            </a:r>
            <a:endParaRPr lang="en-US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7C6DFD7F-798D-4545-9A58-AA6FEB407B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609" y="2531674"/>
            <a:ext cx="7158394" cy="3182597"/>
          </a:xfrm>
          <a:prstGeom prst="rect">
            <a:avLst/>
          </a:prstGeom>
        </p:spPr>
      </p:pic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61B351C6-A784-46C7-9676-E2A69D32666A}"/>
              </a:ext>
            </a:extLst>
          </p:cNvPr>
          <p:cNvCxnSpPr>
            <a:cxnSpLocks/>
          </p:cNvCxnSpPr>
          <p:nvPr/>
        </p:nvCxnSpPr>
        <p:spPr>
          <a:xfrm>
            <a:off x="488270" y="3716544"/>
            <a:ext cx="2016000" cy="0"/>
          </a:xfrm>
          <a:prstGeom prst="straightConnector1">
            <a:avLst/>
          </a:prstGeom>
          <a:ln w="38100">
            <a:solidFill>
              <a:srgbClr val="245A8C"/>
            </a:solidFill>
            <a:tailEnd type="triangle"/>
          </a:ln>
          <a:scene3d>
            <a:camera prst="orthographicFront"/>
            <a:lightRig rig="threePt" dir="t"/>
          </a:scene3d>
          <a:sp3d>
            <a:bevelT w="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Ovale 11">
            <a:extLst>
              <a:ext uri="{FF2B5EF4-FFF2-40B4-BE49-F238E27FC236}">
                <a16:creationId xmlns:a16="http://schemas.microsoft.com/office/drawing/2014/main" id="{9FCA2B9A-DD1B-4374-B504-54AC10146004}"/>
              </a:ext>
            </a:extLst>
          </p:cNvPr>
          <p:cNvSpPr/>
          <p:nvPr/>
        </p:nvSpPr>
        <p:spPr>
          <a:xfrm>
            <a:off x="2707689" y="3261249"/>
            <a:ext cx="4802820" cy="92013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108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7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96377" cy="1091535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Placement</a:t>
            </a:r>
            <a:endParaRPr lang="en-GB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62975"/>
            <a:ext cx="9996377" cy="4876318"/>
          </a:xfrm>
        </p:spPr>
        <p:txBody>
          <a:bodyPr>
            <a:normAutofit/>
          </a:bodyPr>
          <a:lstStyle/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If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you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click on one of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them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, the Fast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Path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</a:t>
            </a:r>
            <a:r>
              <a:rPr lang="it-IT" sz="2800" dirty="0" err="1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opens</a:t>
            </a:r>
            <a:r>
              <a:rPr lang="it-IT" sz="2800" dirty="0">
                <a:gradFill>
                  <a:gsLst>
                    <a:gs pos="0">
                      <a:srgbClr val="7171FF"/>
                    </a:gs>
                    <a:gs pos="50000">
                      <a:srgbClr val="002060"/>
                    </a:gs>
                  </a:gsLst>
                  <a:lin ang="5400000" scaled="1"/>
                </a:gradFill>
                <a:ea typeface="Adobe Kaiti Std R" panose="02020400000000000000" pitchFamily="18" charset="-128"/>
                <a:cs typeface="+mj-cs"/>
              </a:rPr>
              <a:t> on the top-right corner of the page</a:t>
            </a: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2400" dirty="0">
              <a:solidFill>
                <a:srgbClr val="203C7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new Fast Path technology</a:t>
            </a:r>
            <a:endParaRPr lang="en-US" dirty="0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1EEA41EA-EA51-4C3D-AF7D-2E0A7ABEF64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16"/>
          <a:stretch/>
        </p:blipFill>
        <p:spPr>
          <a:xfrm>
            <a:off x="1720109" y="2506330"/>
            <a:ext cx="7788676" cy="3545190"/>
          </a:xfrm>
          <a:prstGeom prst="rect">
            <a:avLst/>
          </a:prstGeom>
          <a:effectLst/>
        </p:spPr>
      </p:pic>
      <p:sp>
        <p:nvSpPr>
          <p:cNvPr id="13" name="Esplosione: 8 punte 12">
            <a:extLst>
              <a:ext uri="{FF2B5EF4-FFF2-40B4-BE49-F238E27FC236}">
                <a16:creationId xmlns:a16="http://schemas.microsoft.com/office/drawing/2014/main" id="{AD362C5D-C651-44F1-9354-B4E325BC2ABB}"/>
              </a:ext>
            </a:extLst>
          </p:cNvPr>
          <p:cNvSpPr/>
          <p:nvPr/>
        </p:nvSpPr>
        <p:spPr>
          <a:xfrm>
            <a:off x="4083727" y="3844031"/>
            <a:ext cx="2547891" cy="229931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EPV for z/OS standard Fast </a:t>
            </a:r>
            <a:r>
              <a:rPr lang="it-IT" dirty="0" err="1"/>
              <a:t>Path</a:t>
            </a:r>
            <a:endParaRPr lang="it-IT" dirty="0"/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2CAA0A3A-D82D-43ED-A80E-22AAAFE1B01D}"/>
              </a:ext>
            </a:extLst>
          </p:cNvPr>
          <p:cNvCxnSpPr>
            <a:cxnSpLocks/>
          </p:cNvCxnSpPr>
          <p:nvPr/>
        </p:nvCxnSpPr>
        <p:spPr>
          <a:xfrm>
            <a:off x="4474344" y="3752055"/>
            <a:ext cx="2016000" cy="0"/>
          </a:xfrm>
          <a:prstGeom prst="straightConnector1">
            <a:avLst/>
          </a:prstGeom>
          <a:ln w="38100">
            <a:solidFill>
              <a:srgbClr val="245A8C"/>
            </a:solidFill>
            <a:tailEnd type="triangle"/>
          </a:ln>
          <a:scene3d>
            <a:camera prst="orthographicFront"/>
            <a:lightRig rig="threePt" dir="t"/>
          </a:scene3d>
          <a:sp3d>
            <a:bevelT w="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Immagine 3">
            <a:extLst>
              <a:ext uri="{FF2B5EF4-FFF2-40B4-BE49-F238E27FC236}">
                <a16:creationId xmlns:a16="http://schemas.microsoft.com/office/drawing/2014/main" id="{D7F84C42-55DC-48B5-98D1-FF1564A7D6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0842" y="4229221"/>
            <a:ext cx="852257" cy="133563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611A18F2-EFE1-4093-9CF9-3B25ED2F04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94487" y="3241829"/>
            <a:ext cx="491229" cy="12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0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5955</TotalTime>
  <Words>641</Words>
  <Application>Microsoft Office PowerPoint</Application>
  <PresentationFormat>Widescreen</PresentationFormat>
  <Paragraphs>143</Paragraphs>
  <Slides>25</Slides>
  <Notes>19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2" baseType="lpstr">
      <vt:lpstr>Adobe Kaiti Std R</vt:lpstr>
      <vt:lpstr>Arial</vt:lpstr>
      <vt:lpstr>Calibri</vt:lpstr>
      <vt:lpstr>Calibri Light</vt:lpstr>
      <vt:lpstr>Courier New</vt:lpstr>
      <vt:lpstr>Wingdings</vt:lpstr>
      <vt:lpstr>Tema di Office</vt:lpstr>
      <vt:lpstr>The new Fast Path technology</vt:lpstr>
      <vt:lpstr>Agenda</vt:lpstr>
      <vt:lpstr>Presentazione standard di PowerPoint</vt:lpstr>
      <vt:lpstr>Introduction</vt:lpstr>
      <vt:lpstr>Introduction</vt:lpstr>
      <vt:lpstr>Introduction</vt:lpstr>
      <vt:lpstr>Presentazione standard di PowerPoint</vt:lpstr>
      <vt:lpstr>Placement</vt:lpstr>
      <vt:lpstr>Placement</vt:lpstr>
      <vt:lpstr>Presentazione standard di PowerPoint</vt:lpstr>
      <vt:lpstr>User Fast Path Creation</vt:lpstr>
      <vt:lpstr>User Fast Path Creation</vt:lpstr>
      <vt:lpstr>User Fast Path Creation</vt:lpstr>
      <vt:lpstr>User Fast Path Creation</vt:lpstr>
      <vt:lpstr>User Fast Path Creation</vt:lpstr>
      <vt:lpstr>User Fast Path Creation</vt:lpstr>
      <vt:lpstr>User Fast Path Creation</vt:lpstr>
      <vt:lpstr>Presentazione standard di PowerPoint</vt:lpstr>
      <vt:lpstr>User Fast Path Installation</vt:lpstr>
      <vt:lpstr>User Fast Path Installation</vt:lpstr>
      <vt:lpstr>User Fast Path Installation</vt:lpstr>
      <vt:lpstr>User Fast Path Installation</vt:lpstr>
      <vt:lpstr>Presentazione standard di PowerPoint</vt:lpstr>
      <vt:lpstr>Summary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CARLOTTA</dc:creator>
  <cp:lastModifiedBy>Matteo Bottazzi</cp:lastModifiedBy>
  <cp:revision>592</cp:revision>
  <dcterms:created xsi:type="dcterms:W3CDTF">2015-09-08T13:01:56Z</dcterms:created>
  <dcterms:modified xsi:type="dcterms:W3CDTF">2017-10-24T15:08:15Z</dcterms:modified>
</cp:coreProperties>
</file>